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700" r:id="rId1"/>
  </p:sldMasterIdLst>
  <p:notesMasterIdLst>
    <p:notesMasterId r:id="rId9"/>
  </p:notesMasterIdLst>
  <p:sldIdLst>
    <p:sldId id="256" r:id="rId2"/>
    <p:sldId id="257" r:id="rId3"/>
    <p:sldId id="2479" r:id="rId4"/>
    <p:sldId id="2477" r:id="rId5"/>
    <p:sldId id="2480" r:id="rId6"/>
    <p:sldId id="2481" r:id="rId7"/>
    <p:sldId id="2482" r:id="rId8"/>
  </p:sldIdLst>
  <p:sldSz cx="9144000" cy="5143500" type="screen16x9"/>
  <p:notesSz cx="6858000" cy="9144000"/>
  <p:embeddedFontLst>
    <p:embeddedFont>
      <p:font typeface="Trebuchet MS" panose="020B0603020202020204" pitchFamily="34" charset="0"/>
      <p:regular r:id="rId10"/>
      <p:bold r:id="rId11"/>
      <p:italic r:id="rId12"/>
      <p:boldItalic r:id="rId13"/>
    </p:embeddedFont>
    <p:embeddedFont>
      <p:font typeface="Wingdings 3" panose="05040102010807070707" pitchFamily="18" charset="2"/>
      <p:regular r:id="rId1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68617F7-BD45-45D3-9494-08AB8ACE10ED}">
  <a:tblStyle styleId="{668617F7-BD45-45D3-9494-08AB8ACE10E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89E5840-C12E-4C8B-9978-033B50F8BF31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C7853C-536D-4A76-A0AE-DD22124D55A5}" styleName="Štýl s motívom 1 - zvýrazneni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Štýl s motívom 1 - zvýrazneni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48" y="2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9346990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6125118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3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865226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634049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34918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9949951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4733715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93146699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gradFill>
          <a:gsLst>
            <a:gs pos="0">
              <a:schemeClr val="accent2"/>
            </a:gs>
            <a:gs pos="100000">
              <a:schemeClr val="accent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85800" y="1771550"/>
            <a:ext cx="7772400" cy="1600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705630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855300" y="836000"/>
            <a:ext cx="74334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1"/>
          </p:nvPr>
        </p:nvSpPr>
        <p:spPr>
          <a:xfrm>
            <a:off x="855300" y="1430150"/>
            <a:ext cx="3473100" cy="3319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600"/>
              </a:spcBef>
              <a:spcAft>
                <a:spcPts val="60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2"/>
          </p:nvPr>
        </p:nvSpPr>
        <p:spPr>
          <a:xfrm>
            <a:off x="4815605" y="1430150"/>
            <a:ext cx="3473100" cy="3319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600"/>
              </a:spcBef>
              <a:spcAft>
                <a:spcPts val="60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254470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FCE75307-6F17-4E8B-B304-21802F95FA7E}"/>
              </a:ext>
            </a:extLst>
          </p:cNvPr>
          <p:cNvSpPr/>
          <p:nvPr userDrawn="1"/>
        </p:nvSpPr>
        <p:spPr>
          <a:xfrm flipV="1">
            <a:off x="0" y="1"/>
            <a:ext cx="9144000" cy="1002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0E75928-B761-4733-A3D2-6AFC7473B71C}"/>
              </a:ext>
            </a:extLst>
          </p:cNvPr>
          <p:cNvSpPr/>
          <p:nvPr userDrawn="1"/>
        </p:nvSpPr>
        <p:spPr>
          <a:xfrm flipV="1">
            <a:off x="0" y="1120698"/>
            <a:ext cx="9144000" cy="4022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33" name="Title Placeholder 1">
            <a:extLst>
              <a:ext uri="{FF2B5EF4-FFF2-40B4-BE49-F238E27FC236}">
                <a16:creationId xmlns:a16="http://schemas.microsoft.com/office/drawing/2014/main" id="{8646954C-1DDA-4C1E-84D0-9DBCCC1939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21400"/>
            <a:ext cx="7886700" cy="477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E1FC3F9-40ED-294D-848B-D86F60198E6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5ECFEB-AF18-7C4B-A88D-200F7F386DA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5C00377-489B-40EC-B059-26BDDD2E89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2080A71-84F0-4C3F-90B7-21715ABC23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738615" cy="33980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20FD831-631B-4241-92C7-3478403467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76734" y="1369219"/>
            <a:ext cx="3738616" cy="34058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4970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9448189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2485710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00377-489B-40EC-B059-26BDDD2E89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7EACDAD-F3C1-7521-4618-58C76E4C4E3C}"/>
              </a:ext>
            </a:extLst>
          </p:cNvPr>
          <p:cNvSpPr/>
          <p:nvPr userDrawn="1"/>
        </p:nvSpPr>
        <p:spPr>
          <a:xfrm flipV="1">
            <a:off x="0" y="1"/>
            <a:ext cx="9144000" cy="1002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304B9B-E8F1-A769-71DF-4A65580B618B}"/>
              </a:ext>
            </a:extLst>
          </p:cNvPr>
          <p:cNvSpPr/>
          <p:nvPr userDrawn="1"/>
        </p:nvSpPr>
        <p:spPr>
          <a:xfrm flipV="1">
            <a:off x="0" y="1120698"/>
            <a:ext cx="9144000" cy="4022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268957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7011836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484592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08980463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3571012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1142915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26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  <p:sldLayoutId id="2147483659" r:id="rId19"/>
  </p:sldLayoutIdLst>
  <p:transition>
    <p:fade thruBlk="1"/>
  </p:transition>
  <p:hf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2"/>
          <p:cNvSpPr txBox="1">
            <a:spLocks noGrp="1"/>
          </p:cNvSpPr>
          <p:nvPr>
            <p:ph type="ctrTitle"/>
          </p:nvPr>
        </p:nvSpPr>
        <p:spPr>
          <a:xfrm>
            <a:off x="649940" y="996986"/>
            <a:ext cx="7772400" cy="1600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sk-SK" sz="3200" dirty="0"/>
              <a:t>MBCD Innovation</a:t>
            </a:r>
            <a:br>
              <a:rPr lang="sk-SK" sz="5400" dirty="0"/>
            </a:br>
            <a:br>
              <a:rPr lang="sk-SK" sz="4600" dirty="0"/>
            </a:br>
            <a:r>
              <a:rPr lang="sk-SK" sz="4600" dirty="0"/>
              <a:t>GNSS v Presnom Poľnohospodárstve</a:t>
            </a:r>
            <a:endParaRPr sz="5400" dirty="0"/>
          </a:p>
        </p:txBody>
      </p:sp>
      <p:sp>
        <p:nvSpPr>
          <p:cNvPr id="3" name="Google Shape;92;p13">
            <a:extLst>
              <a:ext uri="{FF2B5EF4-FFF2-40B4-BE49-F238E27FC236}">
                <a16:creationId xmlns:a16="http://schemas.microsoft.com/office/drawing/2014/main" id="{4DA00084-14FF-B6A8-CF54-7DA0CBF1A70F}"/>
              </a:ext>
            </a:extLst>
          </p:cNvPr>
          <p:cNvSpPr txBox="1">
            <a:spLocks/>
          </p:cNvSpPr>
          <p:nvPr/>
        </p:nvSpPr>
        <p:spPr>
          <a:xfrm>
            <a:off x="649940" y="3783453"/>
            <a:ext cx="646206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 lang="sk-SK" sz="2800" dirty="0"/>
          </a:p>
        </p:txBody>
      </p:sp>
      <p:sp>
        <p:nvSpPr>
          <p:cNvPr id="2" name="Google Shape;92;p13">
            <a:extLst>
              <a:ext uri="{FF2B5EF4-FFF2-40B4-BE49-F238E27FC236}">
                <a16:creationId xmlns:a16="http://schemas.microsoft.com/office/drawing/2014/main" id="{A67705DA-9BAA-07BE-E186-DC883F937E80}"/>
              </a:ext>
            </a:extLst>
          </p:cNvPr>
          <p:cNvSpPr txBox="1">
            <a:spLocks/>
          </p:cNvSpPr>
          <p:nvPr/>
        </p:nvSpPr>
        <p:spPr>
          <a:xfrm>
            <a:off x="6933265" y="3987588"/>
            <a:ext cx="2255185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"/>
              <a:buNone/>
              <a:defRPr sz="6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br>
              <a:rPr lang="sk-SK" sz="2400" dirty="0"/>
            </a:br>
            <a:r>
              <a:rPr lang="sk-SK" sz="2400" dirty="0"/>
              <a:t>www.mbcd.sk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C93587E-0236-84CB-EF0A-73A28BB5FF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0970" y="357954"/>
            <a:ext cx="1535794" cy="10856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 txBox="1">
            <a:spLocks noGrp="1"/>
          </p:cNvSpPr>
          <p:nvPr>
            <p:ph type="title"/>
          </p:nvPr>
        </p:nvSpPr>
        <p:spPr>
          <a:xfrm>
            <a:off x="195345" y="283105"/>
            <a:ext cx="8393475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Oblasti Aplikovania GNSS v Poľnohospodárstve</a:t>
            </a:r>
            <a:endParaRPr lang="sk-SK" dirty="0"/>
          </a:p>
        </p:txBody>
      </p:sp>
      <p:sp>
        <p:nvSpPr>
          <p:cNvPr id="94" name="Google Shape;94;p13"/>
          <p:cNvSpPr txBox="1">
            <a:spLocks noGrp="1"/>
          </p:cNvSpPr>
          <p:nvPr>
            <p:ph type="body" idx="1"/>
          </p:nvPr>
        </p:nvSpPr>
        <p:spPr>
          <a:xfrm>
            <a:off x="385681" y="1504391"/>
            <a:ext cx="3905249" cy="2646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Technológia MBCD vychádza z osvedčených GNSS riešení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GPS • Galileo • GLONASS • BeiDou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RTK presnosť ±2 cm • EGNOS ±20 cm • RTX globálne</a:t>
            </a:r>
            <a:endParaRPr sz="2400" dirty="0"/>
          </a:p>
        </p:txBody>
      </p:sp>
      <p:sp>
        <p:nvSpPr>
          <p:cNvPr id="93" name="Google Shape;93;p13"/>
          <p:cNvSpPr txBox="1">
            <a:spLocks noGrp="1"/>
          </p:cNvSpPr>
          <p:nvPr>
            <p:ph type="body" idx="2"/>
          </p:nvPr>
        </p:nvSpPr>
        <p:spPr>
          <a:xfrm>
            <a:off x="4173455" y="707813"/>
            <a:ext cx="4775200" cy="392612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539750" lvl="2" indent="-269875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sk-SK" sz="1800" b="1" dirty="0" err="1">
                <a:solidFill>
                  <a:schemeClr val="tx2">
                    <a:lumMod val="1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Oblasť</a:t>
            </a:r>
            <a:r>
              <a:rPr lang="sk-SK" sz="1800" b="1" dirty="0">
                <a:solidFill>
                  <a:schemeClr val="tx2">
                    <a:lumMod val="1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1: </a:t>
            </a:r>
            <a:r>
              <a:rPr lang="en-GB" sz="18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Presné mapovanie polí a hraníc pozemkov</a:t>
            </a:r>
            <a:r>
              <a:rPr lang="en-GB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GNSS umožňuje cm-presnú identifikáciu hraníc polí, tvorbu digitálnych máp pôdy a integráciu s GIS systémami</a:t>
            </a:r>
            <a:endParaRPr lang="sk-SK" sz="18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9750" lvl="2" indent="-269875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sk-SK" sz="1800" b="1" dirty="0" err="1">
                <a:solidFill>
                  <a:schemeClr val="tx2">
                    <a:lumMod val="1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Oblasť</a:t>
            </a:r>
            <a:r>
              <a:rPr lang="sk-SK" sz="1800" b="1" dirty="0">
                <a:solidFill>
                  <a:schemeClr val="tx2">
                    <a:lumMod val="1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2: </a:t>
            </a:r>
            <a:r>
              <a:rPr lang="en-GB" sz="18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Autonómne riadenie poľnohospodárskych strojovAutopilot, autosteer a plne autonómne traktory s GNSS navigáciou – RTK, EGNOS, RTX technológie</a:t>
            </a:r>
            <a:endParaRPr lang="sk-SK" sz="18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9750" lvl="2" indent="-269875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sk-SK" sz="1800" b="1" dirty="0" err="1">
                <a:solidFill>
                  <a:schemeClr val="tx2">
                    <a:lumMod val="1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Oblasť</a:t>
            </a:r>
            <a:r>
              <a:rPr lang="sk-SK" sz="1800" b="1" dirty="0">
                <a:solidFill>
                  <a:schemeClr val="tx2">
                    <a:lumMod val="1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3: </a:t>
            </a:r>
            <a:r>
              <a:rPr lang="en-GB" sz="18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Precízna aplikácia agrochemikáliíGNSS-riadené postrekovače a drony znižujú spotrebu chemikálií o 15-20%</a:t>
            </a:r>
            <a:endParaRPr sz="1200" b="1" dirty="0"/>
          </a:p>
        </p:txBody>
      </p:sp>
      <p:sp>
        <p:nvSpPr>
          <p:cNvPr id="96" name="Google Shape;96;p1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95" name="Google Shape;95;p13"/>
          <p:cNvSpPr txBox="1">
            <a:spLocks noGrp="1"/>
          </p:cNvSpPr>
          <p:nvPr>
            <p:ph type="body" idx="4294967295"/>
          </p:nvPr>
        </p:nvSpPr>
        <p:spPr>
          <a:xfrm>
            <a:off x="0" y="3154363"/>
            <a:ext cx="4217988" cy="89217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dirty="0">
                <a:solidFill>
                  <a:schemeClr val="tx1"/>
                </a:solidFill>
              </a:rPr>
              <a:t>Partnerstvá a aplikácie: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1200" dirty="0">
              <a:solidFill>
                <a:schemeClr val="tx1"/>
              </a:solidFill>
            </a:endParaRP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</a:pPr>
            <a:r>
              <a:rPr lang="en-US" sz="1400" b="1" dirty="0">
                <a:solidFill>
                  <a:schemeClr val="tx1"/>
                </a:solidFill>
              </a:rPr>
              <a:t>John Deere AutoTrac • Trimble • Topcon • Case IH AFS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</a:pPr>
            <a:endParaRPr lang="en-US" sz="1400" b="1" dirty="0">
              <a:solidFill>
                <a:schemeClr val="tx1"/>
              </a:solidFill>
            </a:endParaRP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</a:pPr>
            <a:r>
              <a:rPr lang="en-US" sz="1400" b="1" dirty="0">
                <a:solidFill>
                  <a:schemeClr val="tx1"/>
                </a:solidFill>
              </a:rPr>
              <a:t>MBCD Sport Innovation – aplikácia v presnom poľnohospodárstve</a:t>
            </a:r>
            <a:endParaRPr sz="1400"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accent2"/>
              </a:solidFill>
            </a:endParaRPr>
          </a:p>
        </p:txBody>
      </p:sp>
      <p:pic>
        <p:nvPicPr>
          <p:cNvPr id="4" name="Picture 4" descr="A close up of a logo  Description automatically generated">
            <a:extLst>
              <a:ext uri="{FF2B5EF4-FFF2-40B4-BE49-F238E27FC236}">
                <a16:creationId xmlns:a16="http://schemas.microsoft.com/office/drawing/2014/main" id="{D3735DF2-C65A-32F8-2524-47E8C4A7A69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689" y="4902000"/>
            <a:ext cx="616156" cy="20238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031" y="150000"/>
            <a:ext cx="8161903" cy="450000"/>
          </a:xfrm>
        </p:spPr>
        <p:txBody>
          <a:bodyPr>
            <a:normAutofit fontScale="90000"/>
          </a:bodyPr>
          <a:lstStyle/>
          <a:p>
            <a:r>
              <a:rPr lang="sk-SK" sz="2800" b="1" dirty="0"/>
              <a:t>Presnosť GNSS Navigácie – RTK, EGNOS, RTX</a:t>
            </a:r>
          </a:p>
        </p:txBody>
      </p:sp>
      <p:sp>
        <p:nvSpPr>
          <p:cNvPr id="3" name="SlideNum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0010}" type="slidenum">
              <a:rPr lang="en" smtClean="0"/>
              <a:t>3</a:t>
            </a:fld>
            <a:endParaRPr lang="en"/>
          </a:p>
        </p:txBody>
      </p:sp>
      <p:sp>
        <p:nvSpPr>
          <p:cNvPr id="10" name="Content 10"/>
          <p:cNvSpPr txBox="1">
            <a:spLocks noGrp="1"/>
          </p:cNvSpPr>
          <p:nvPr/>
        </p:nvSpPr>
        <p:spPr>
          <a:xfrm>
            <a:off x="200000" y="600000"/>
            <a:ext cx="2800000" cy="4162052"/>
          </a:xfrm>
          <a:prstGeom prst="rect">
            <a:avLst/>
          </a:prstGeom>
          <a:solidFill>
            <a:srgbClr val="EAF4FB"/>
          </a:solidFill>
          <a:ln w="19050">
            <a:solidFill>
              <a:srgbClr val="0070C0"/>
            </a:solidFill>
          </a:ln>
        </p:spPr>
        <p:txBody>
          <a:bodyPr wrap="square" lIns="180000" tIns="180000" rIns="180000" bIns="180000">
            <a:noAutofit/>
          </a:bodyPr>
          <a:lstStyle/>
          <a:p>
            <a:pPr>
              <a:lnSpc>
                <a:spcPct val="115000"/>
              </a:lnSpc>
              <a:spcAft>
                <a:spcPts val="400"/>
              </a:spcAft>
            </a:pPr>
            <a:r>
              <a:rPr lang="sk-SK" sz="1800" b="1" dirty="0">
                <a:solidFill>
                  <a:srgbClr val="0070C0"/>
                </a:solidFill>
                <a:latin typeface="Calibri"/>
              </a:rPr>
              <a:t>RTK – Real Time Kinematic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Presnosť: ±2 cm horizontálne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Referenčná stanica do 15 km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Ideálne: sejba, sadenie, zber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Použitie: John Deere, Trimble, Topcon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Cena: vyššia investícia, max. výkon</a:t>
            </a:r>
          </a:p>
        </p:txBody>
      </p:sp>
      <p:sp>
        <p:nvSpPr>
          <p:cNvPr id="11" name="Content 11"/>
          <p:cNvSpPr txBox="1">
            <a:spLocks noGrp="1"/>
          </p:cNvSpPr>
          <p:nvPr/>
        </p:nvSpPr>
        <p:spPr>
          <a:xfrm>
            <a:off x="3172000" y="599999"/>
            <a:ext cx="2800000" cy="4162051"/>
          </a:xfrm>
          <a:prstGeom prst="rect">
            <a:avLst/>
          </a:prstGeom>
          <a:solidFill>
            <a:srgbClr val="EAF4FB"/>
          </a:solidFill>
          <a:ln w="19050">
            <a:solidFill>
              <a:srgbClr val="0070C0"/>
            </a:solidFill>
          </a:ln>
        </p:spPr>
        <p:txBody>
          <a:bodyPr wrap="square" lIns="180000" tIns="180000" rIns="180000" bIns="180000">
            <a:noAutofit/>
          </a:bodyPr>
          <a:lstStyle/>
          <a:p>
            <a:pPr>
              <a:lnSpc>
                <a:spcPct val="115000"/>
              </a:lnSpc>
              <a:spcAft>
                <a:spcPts val="400"/>
              </a:spcAft>
            </a:pPr>
            <a:r>
              <a:rPr lang="sk-SK" sz="1800" b="1" dirty="0">
                <a:solidFill>
                  <a:srgbClr val="0070C0"/>
                </a:solidFill>
                <a:latin typeface="Calibri"/>
              </a:rPr>
              <a:t>EGNOS – Európska augmentácia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Presnosť: ±20–40 cm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Zadarmo, bez infraštruktúry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Signál z geostacionárnych satelitov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Vhodné: hnojenie, postrek, orba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Pokrytie: celá EÚ vrátane SR</a:t>
            </a:r>
          </a:p>
        </p:txBody>
      </p:sp>
      <p:sp>
        <p:nvSpPr>
          <p:cNvPr id="12" name="Content 12"/>
          <p:cNvSpPr txBox="1">
            <a:spLocks noGrp="1"/>
          </p:cNvSpPr>
          <p:nvPr/>
        </p:nvSpPr>
        <p:spPr>
          <a:xfrm>
            <a:off x="6144000" y="599999"/>
            <a:ext cx="2800000" cy="4126193"/>
          </a:xfrm>
          <a:prstGeom prst="rect">
            <a:avLst/>
          </a:prstGeom>
          <a:solidFill>
            <a:srgbClr val="EAF4FB"/>
          </a:solidFill>
          <a:ln w="19050">
            <a:solidFill>
              <a:srgbClr val="0070C0"/>
            </a:solidFill>
          </a:ln>
        </p:spPr>
        <p:txBody>
          <a:bodyPr wrap="square" lIns="180000" tIns="180000" rIns="180000" bIns="180000">
            <a:noAutofit/>
          </a:bodyPr>
          <a:lstStyle/>
          <a:p>
            <a:pPr>
              <a:lnSpc>
                <a:spcPct val="115000"/>
              </a:lnSpc>
              <a:spcAft>
                <a:spcPts val="400"/>
              </a:spcAft>
            </a:pPr>
            <a:r>
              <a:rPr lang="sk-SK" sz="1800" b="1" dirty="0">
                <a:solidFill>
                  <a:srgbClr val="0070C0"/>
                </a:solidFill>
                <a:latin typeface="Calibri"/>
              </a:rPr>
              <a:t>RTX / PPP – Globálne korekcie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Presnosť: ±3–5 cm (po konvergencii)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Bez lokálnej stanice, kdekoľvek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Trimble CenterPoint RTX, J.D. SF3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Vhodné: odľahlé oblasti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Konvergencia: 15–30 min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FF1B6F-2B21-3E22-32C9-6685F588B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4445" y="71324"/>
            <a:ext cx="636583" cy="4500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025" y="86442"/>
            <a:ext cx="7433400" cy="450000"/>
          </a:xfrm>
        </p:spPr>
        <p:txBody>
          <a:bodyPr>
            <a:normAutofit fontScale="90000"/>
          </a:bodyPr>
          <a:lstStyle/>
          <a:p>
            <a:r>
              <a:rPr lang="sk-SK" sz="2800" b="1" dirty="0"/>
              <a:t>Autonómne Poľnohospodárske stroje</a:t>
            </a:r>
          </a:p>
        </p:txBody>
      </p:sp>
      <p:sp>
        <p:nvSpPr>
          <p:cNvPr id="3" name="SlideNum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0011}" type="slidenum">
              <a:rPr lang="en" smtClean="0"/>
              <a:t>4</a:t>
            </a:fld>
            <a:endParaRPr lang="en"/>
          </a:p>
        </p:txBody>
      </p:sp>
      <p:sp>
        <p:nvSpPr>
          <p:cNvPr id="10" name="Content 10"/>
          <p:cNvSpPr txBox="1">
            <a:spLocks noGrp="1"/>
          </p:cNvSpPr>
          <p:nvPr/>
        </p:nvSpPr>
        <p:spPr>
          <a:xfrm>
            <a:off x="320000" y="600000"/>
            <a:ext cx="4100000" cy="3900000"/>
          </a:xfrm>
          <a:prstGeom prst="rect">
            <a:avLst/>
          </a:prstGeom>
          <a:solidFill>
            <a:srgbClr val="EAF4FB"/>
          </a:solidFill>
          <a:ln w="19050">
            <a:solidFill>
              <a:srgbClr val="0070C0"/>
            </a:solidFill>
          </a:ln>
        </p:spPr>
        <p:txBody>
          <a:bodyPr wrap="square" lIns="180000" tIns="180000" rIns="180000" bIns="180000">
            <a:noAutofit/>
          </a:bodyPr>
          <a:lstStyle/>
          <a:p>
            <a:pPr>
              <a:lnSpc>
                <a:spcPct val="115000"/>
              </a:lnSpc>
              <a:spcAft>
                <a:spcPts val="400"/>
              </a:spcAft>
            </a:pPr>
            <a:r>
              <a:rPr lang="sk-SK" sz="1800" b="1" dirty="0">
                <a:solidFill>
                  <a:srgbClr val="0070C0"/>
                </a:solidFill>
                <a:latin typeface="Calibri"/>
              </a:rPr>
              <a:t>Kategórie autopilotných systémov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1. Vizuálne navádzanie – displej pre vodiča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2. Autosteer – automatické riadenie volantu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3. Autopilot + rýchlosť – plne hands-free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4. Palubný počítač + náradie (ISOBUS)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Vývoj: od asistenta k autonómnemu stroju</a:t>
            </a:r>
          </a:p>
        </p:txBody>
      </p:sp>
      <p:sp>
        <p:nvSpPr>
          <p:cNvPr id="11" name="Content 11"/>
          <p:cNvSpPr txBox="1">
            <a:spLocks noGrp="1"/>
          </p:cNvSpPr>
          <p:nvPr/>
        </p:nvSpPr>
        <p:spPr>
          <a:xfrm>
            <a:off x="4700000" y="600000"/>
            <a:ext cx="4100000" cy="3900000"/>
          </a:xfrm>
          <a:prstGeom prst="rect">
            <a:avLst/>
          </a:prstGeom>
          <a:solidFill>
            <a:srgbClr val="EAF4FB"/>
          </a:solidFill>
          <a:ln w="19050">
            <a:solidFill>
              <a:srgbClr val="0070C0"/>
            </a:solidFill>
          </a:ln>
        </p:spPr>
        <p:txBody>
          <a:bodyPr wrap="square" lIns="180000" tIns="180000" rIns="180000" bIns="180000">
            <a:noAutofit/>
          </a:bodyPr>
          <a:lstStyle/>
          <a:p>
            <a:pPr>
              <a:lnSpc>
                <a:spcPct val="115000"/>
              </a:lnSpc>
              <a:spcAft>
                <a:spcPts val="400"/>
              </a:spcAft>
            </a:pPr>
            <a:r>
              <a:rPr lang="sk-SK" sz="1800" b="1" dirty="0">
                <a:solidFill>
                  <a:srgbClr val="0070C0"/>
                </a:solidFill>
                <a:latin typeface="Calibri"/>
              </a:rPr>
              <a:t>John Deere – Líder autonómie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CES 2022: prvý plne autonómny traktor 8R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16 kamier, stereo video, GNSS fúzia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Pracuje bez vodiča 24/7 na poli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2. gen.: pásový traktor 9RX s AI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Cieľ: riešenie nedostatku pracovnej sily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19BAF1-542F-74C7-EA6E-39379B7B3F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4445" y="71324"/>
            <a:ext cx="636583" cy="45000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025" y="86442"/>
            <a:ext cx="7433400" cy="450000"/>
          </a:xfrm>
        </p:spPr>
        <p:txBody>
          <a:bodyPr>
            <a:normAutofit fontScale="90000"/>
          </a:bodyPr>
          <a:lstStyle/>
          <a:p>
            <a:r>
              <a:rPr lang="sk-SK" sz="2800" b="1" dirty="0"/>
              <a:t>Elektronické Riadenie Sekcií Postrekovača</a:t>
            </a:r>
          </a:p>
        </p:txBody>
      </p:sp>
      <p:sp>
        <p:nvSpPr>
          <p:cNvPr id="3" name="SlideNum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0012}" type="slidenum">
              <a:rPr lang="en" smtClean="0"/>
              <a:t>5</a:t>
            </a:fld>
            <a:endParaRPr lang="en"/>
          </a:p>
        </p:txBody>
      </p:sp>
      <p:sp>
        <p:nvSpPr>
          <p:cNvPr id="10" name="Content 10"/>
          <p:cNvSpPr txBox="1">
            <a:spLocks noGrp="1"/>
          </p:cNvSpPr>
          <p:nvPr/>
        </p:nvSpPr>
        <p:spPr>
          <a:xfrm>
            <a:off x="200000" y="599999"/>
            <a:ext cx="2800000" cy="4149851"/>
          </a:xfrm>
          <a:prstGeom prst="rect">
            <a:avLst/>
          </a:prstGeom>
          <a:solidFill>
            <a:srgbClr val="EAF4FB"/>
          </a:solidFill>
          <a:ln w="19050">
            <a:solidFill>
              <a:srgbClr val="0070C0"/>
            </a:solidFill>
          </a:ln>
        </p:spPr>
        <p:txBody>
          <a:bodyPr wrap="square" lIns="180000" tIns="180000" rIns="180000" bIns="180000">
            <a:noAutofit/>
          </a:bodyPr>
          <a:lstStyle/>
          <a:p>
            <a:pPr>
              <a:lnSpc>
                <a:spcPct val="115000"/>
              </a:lnSpc>
              <a:spcAft>
                <a:spcPts val="400"/>
              </a:spcAft>
            </a:pPr>
            <a:r>
              <a:rPr lang="sk-SK" sz="1800" b="1" dirty="0">
                <a:solidFill>
                  <a:srgbClr val="0070C0"/>
                </a:solidFill>
                <a:latin typeface="Calibri"/>
              </a:rPr>
              <a:t>Problém bez GNSS riadenia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Prekryv sekcií: 5–15% plochy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Duplicitná aplikácia chemikálií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Zvýšené náklady na pesticídy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Zaťaženie životného prostredia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Nerovnomerné pokrytie porastu</a:t>
            </a:r>
          </a:p>
        </p:txBody>
      </p:sp>
      <p:sp>
        <p:nvSpPr>
          <p:cNvPr id="11" name="Content 11"/>
          <p:cNvSpPr txBox="1">
            <a:spLocks noGrp="1"/>
          </p:cNvSpPr>
          <p:nvPr/>
        </p:nvSpPr>
        <p:spPr>
          <a:xfrm>
            <a:off x="3172000" y="600000"/>
            <a:ext cx="2800000" cy="4299498"/>
          </a:xfrm>
          <a:prstGeom prst="rect">
            <a:avLst/>
          </a:prstGeom>
          <a:solidFill>
            <a:srgbClr val="EAF4FB"/>
          </a:solidFill>
          <a:ln w="19050">
            <a:solidFill>
              <a:srgbClr val="0070C0"/>
            </a:solidFill>
          </a:ln>
        </p:spPr>
        <p:txBody>
          <a:bodyPr wrap="square" lIns="180000" tIns="180000" rIns="180000" bIns="180000">
            <a:noAutofit/>
          </a:bodyPr>
          <a:lstStyle/>
          <a:p>
            <a:pPr>
              <a:lnSpc>
                <a:spcPct val="115000"/>
              </a:lnSpc>
              <a:spcAft>
                <a:spcPts val="400"/>
              </a:spcAft>
            </a:pPr>
            <a:r>
              <a:rPr lang="sk-SK" sz="1800" b="1" dirty="0">
                <a:solidFill>
                  <a:srgbClr val="0070C0"/>
                </a:solidFill>
                <a:latin typeface="Calibri"/>
              </a:rPr>
              <a:t>GNSS sekčné vypínanie – riešenie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Automatické zapínanie/vypínanie sekcií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Presnosť prepínania: &lt;30 cm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Eliminácia prekryvu na 98–99%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Úspora pesticídov: 10–15% na sezónu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Štandard ISOBUS pre všetky značky</a:t>
            </a:r>
          </a:p>
        </p:txBody>
      </p:sp>
      <p:sp>
        <p:nvSpPr>
          <p:cNvPr id="12" name="Content 12"/>
          <p:cNvSpPr txBox="1">
            <a:spLocks noGrp="1"/>
          </p:cNvSpPr>
          <p:nvPr/>
        </p:nvSpPr>
        <p:spPr>
          <a:xfrm>
            <a:off x="6144000" y="599999"/>
            <a:ext cx="2800000" cy="4202221"/>
          </a:xfrm>
          <a:prstGeom prst="rect">
            <a:avLst/>
          </a:prstGeom>
          <a:solidFill>
            <a:srgbClr val="EAF4FB"/>
          </a:solidFill>
          <a:ln w="19050">
            <a:solidFill>
              <a:srgbClr val="0070C0"/>
            </a:solidFill>
          </a:ln>
        </p:spPr>
        <p:txBody>
          <a:bodyPr wrap="square" lIns="180000" tIns="180000" rIns="180000" bIns="180000">
            <a:noAutofit/>
          </a:bodyPr>
          <a:lstStyle/>
          <a:p>
            <a:pPr>
              <a:lnSpc>
                <a:spcPct val="115000"/>
              </a:lnSpc>
              <a:spcAft>
                <a:spcPts val="400"/>
              </a:spcAft>
            </a:pPr>
            <a:r>
              <a:rPr lang="sk-SK" sz="1800" b="1" dirty="0">
                <a:solidFill>
                  <a:srgbClr val="0070C0"/>
                </a:solidFill>
                <a:latin typeface="Calibri"/>
              </a:rPr>
              <a:t>Výsledky v praxi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Úspora paliva: 5–10%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Úspora osiva pri sejbe: 8–12%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Rovnomernejší porast = vyšší výnos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Austrália: pokles nákladov na prácu 52%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Návratnosť investície: 1–3 sezóny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DF5C9B-F873-7A90-F2A6-D2C47A168D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4445" y="71324"/>
            <a:ext cx="636583" cy="45000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024" y="86442"/>
            <a:ext cx="8256975" cy="450000"/>
          </a:xfrm>
        </p:spPr>
        <p:txBody>
          <a:bodyPr>
            <a:normAutofit fontScale="90000"/>
          </a:bodyPr>
          <a:lstStyle/>
          <a:p>
            <a:r>
              <a:rPr lang="sk-SK" sz="2800" b="1" dirty="0"/>
              <a:t>Dronové Postrekovanie s GNSS Navigáciou</a:t>
            </a:r>
          </a:p>
        </p:txBody>
      </p:sp>
      <p:sp>
        <p:nvSpPr>
          <p:cNvPr id="3" name="SlideNum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0013}" type="slidenum">
              <a:rPr lang="en" smtClean="0"/>
              <a:t>6</a:t>
            </a:fld>
            <a:endParaRPr lang="en"/>
          </a:p>
        </p:txBody>
      </p:sp>
      <p:sp>
        <p:nvSpPr>
          <p:cNvPr id="10" name="Content 10"/>
          <p:cNvSpPr txBox="1">
            <a:spLocks noGrp="1"/>
          </p:cNvSpPr>
          <p:nvPr/>
        </p:nvSpPr>
        <p:spPr>
          <a:xfrm>
            <a:off x="200000" y="599999"/>
            <a:ext cx="2800000" cy="4149851"/>
          </a:xfrm>
          <a:prstGeom prst="rect">
            <a:avLst/>
          </a:prstGeom>
          <a:solidFill>
            <a:srgbClr val="EAF4FB"/>
          </a:solidFill>
          <a:ln w="19050">
            <a:solidFill>
              <a:srgbClr val="0070C0"/>
            </a:solidFill>
          </a:ln>
        </p:spPr>
        <p:txBody>
          <a:bodyPr wrap="square" lIns="180000" tIns="180000" rIns="180000" bIns="180000">
            <a:noAutofit/>
          </a:bodyPr>
          <a:lstStyle/>
          <a:p>
            <a:pPr>
              <a:lnSpc>
                <a:spcPct val="115000"/>
              </a:lnSpc>
              <a:spcAft>
                <a:spcPts val="400"/>
              </a:spcAft>
            </a:pPr>
            <a:r>
              <a:rPr lang="sk-SK" sz="1800" b="1" dirty="0">
                <a:solidFill>
                  <a:srgbClr val="0070C0"/>
                </a:solidFill>
                <a:latin typeface="Calibri"/>
              </a:rPr>
              <a:t>Porovnanie: Dron vs. Traktor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Dron: 8–30 l/ha aplikačný objem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Traktor: 150–300 l/ha objem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Dron: ideálny pre kopcovitý terén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Dron: rýchlejší nástup, menší útlak pôdy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Traktor: väčšia kapacita, nižšie náklady/ha</a:t>
            </a:r>
          </a:p>
        </p:txBody>
      </p:sp>
      <p:sp>
        <p:nvSpPr>
          <p:cNvPr id="11" name="Content 11"/>
          <p:cNvSpPr txBox="1">
            <a:spLocks noGrp="1"/>
          </p:cNvSpPr>
          <p:nvPr/>
        </p:nvSpPr>
        <p:spPr>
          <a:xfrm>
            <a:off x="3172000" y="600000"/>
            <a:ext cx="2800000" cy="4075762"/>
          </a:xfrm>
          <a:prstGeom prst="rect">
            <a:avLst/>
          </a:prstGeom>
          <a:solidFill>
            <a:srgbClr val="EAF4FB"/>
          </a:solidFill>
          <a:ln w="19050">
            <a:solidFill>
              <a:srgbClr val="0070C0"/>
            </a:solidFill>
          </a:ln>
        </p:spPr>
        <p:txBody>
          <a:bodyPr wrap="square" lIns="180000" tIns="180000" rIns="180000" bIns="180000">
            <a:noAutofit/>
          </a:bodyPr>
          <a:lstStyle/>
          <a:p>
            <a:pPr>
              <a:lnSpc>
                <a:spcPct val="115000"/>
              </a:lnSpc>
              <a:spcAft>
                <a:spcPts val="400"/>
              </a:spcAft>
            </a:pPr>
            <a:r>
              <a:rPr lang="sk-SK" sz="1800" b="1" dirty="0">
                <a:solidFill>
                  <a:srgbClr val="0070C0"/>
                </a:solidFill>
                <a:latin typeface="Calibri"/>
              </a:rPr>
              <a:t>GNSS v dronových systémoch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RTK GNSS: presnosť letu ±5–10 cm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Automatické mapovanie parciel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Mission planning: automatické trasy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Vyhýbanie prekážkam (stromy, stĺpy)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Integrácia s variabilnou dávkou (VRA)</a:t>
            </a:r>
          </a:p>
        </p:txBody>
      </p:sp>
      <p:sp>
        <p:nvSpPr>
          <p:cNvPr id="12" name="Content 12"/>
          <p:cNvSpPr txBox="1">
            <a:spLocks noGrp="1"/>
          </p:cNvSpPr>
          <p:nvPr/>
        </p:nvSpPr>
        <p:spPr>
          <a:xfrm>
            <a:off x="6144000" y="599999"/>
            <a:ext cx="2800000" cy="4075761"/>
          </a:xfrm>
          <a:prstGeom prst="rect">
            <a:avLst/>
          </a:prstGeom>
          <a:solidFill>
            <a:srgbClr val="EAF4FB"/>
          </a:solidFill>
          <a:ln w="19050">
            <a:solidFill>
              <a:srgbClr val="0070C0"/>
            </a:solidFill>
          </a:ln>
        </p:spPr>
        <p:txBody>
          <a:bodyPr wrap="square" lIns="180000" tIns="180000" rIns="180000" bIns="180000">
            <a:noAutofit/>
          </a:bodyPr>
          <a:lstStyle/>
          <a:p>
            <a:pPr>
              <a:lnSpc>
                <a:spcPct val="115000"/>
              </a:lnSpc>
              <a:spcAft>
                <a:spcPts val="400"/>
              </a:spcAft>
            </a:pPr>
            <a:r>
              <a:rPr lang="sk-SK" sz="1800" b="1" dirty="0">
                <a:solidFill>
                  <a:srgbClr val="0070C0"/>
                </a:solidFill>
                <a:latin typeface="Calibri"/>
              </a:rPr>
              <a:t>Regulácia a trendy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EU: EASA kategória špecifických prevádzok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Certifikácia pilota pre ag. drony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Čína: DJI Agras – dominantný trh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SR/CZ: rastúci počet ag. dronových firiem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Budúcnosť: swarm drony, AI detekcia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B9F880-5F10-9330-3392-797FB7D8CE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4445" y="71324"/>
            <a:ext cx="636583" cy="45000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025" y="86442"/>
            <a:ext cx="8719622" cy="450000"/>
          </a:xfrm>
        </p:spPr>
        <p:txBody>
          <a:bodyPr>
            <a:normAutofit fontScale="90000"/>
          </a:bodyPr>
          <a:lstStyle/>
          <a:p>
            <a:r>
              <a:rPr lang="sk-SK" sz="2800" b="1" dirty="0"/>
              <a:t>Ekonomické Prínosy GNSS v Poľnohospodárstve</a:t>
            </a:r>
          </a:p>
        </p:txBody>
      </p:sp>
      <p:sp>
        <p:nvSpPr>
          <p:cNvPr id="3" name="SlideNum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0014}" type="slidenum">
              <a:rPr lang="en" smtClean="0"/>
              <a:t>7</a:t>
            </a:fld>
            <a:endParaRPr lang="en"/>
          </a:p>
        </p:txBody>
      </p:sp>
      <p:sp>
        <p:nvSpPr>
          <p:cNvPr id="10" name="Content 10"/>
          <p:cNvSpPr txBox="1">
            <a:spLocks noGrp="1"/>
          </p:cNvSpPr>
          <p:nvPr/>
        </p:nvSpPr>
        <p:spPr>
          <a:xfrm>
            <a:off x="200000" y="600000"/>
            <a:ext cx="2800000" cy="4328680"/>
          </a:xfrm>
          <a:prstGeom prst="rect">
            <a:avLst/>
          </a:prstGeom>
          <a:solidFill>
            <a:srgbClr val="EAF4FB"/>
          </a:solidFill>
          <a:ln w="19050">
            <a:solidFill>
              <a:srgbClr val="0070C0"/>
            </a:solidFill>
          </a:ln>
        </p:spPr>
        <p:txBody>
          <a:bodyPr wrap="square" lIns="180000" tIns="180000" rIns="180000" bIns="180000">
            <a:noAutofit/>
          </a:bodyPr>
          <a:lstStyle/>
          <a:p>
            <a:pPr>
              <a:lnSpc>
                <a:spcPct val="115000"/>
              </a:lnSpc>
              <a:spcAft>
                <a:spcPts val="400"/>
              </a:spcAft>
            </a:pPr>
            <a:r>
              <a:rPr lang="sk-SK" sz="1800" b="1" dirty="0">
                <a:solidFill>
                  <a:srgbClr val="0070C0"/>
                </a:solidFill>
                <a:latin typeface="Calibri"/>
              </a:rPr>
              <a:t>Priame úspory nákladov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Palivo: -5 až -15% vďaka opt. trasám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Osivo: -8 až -12% (bez duplicity)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Pesticídy: -10 až -15% (sekčné riadenie)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Hnojivá: -10% (variabilná aplikácia)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Pracovná sila: -20 až -52% (autonómia)</a:t>
            </a:r>
          </a:p>
        </p:txBody>
      </p:sp>
      <p:sp>
        <p:nvSpPr>
          <p:cNvPr id="11" name="Content 11"/>
          <p:cNvSpPr txBox="1">
            <a:spLocks noGrp="1"/>
          </p:cNvSpPr>
          <p:nvPr/>
        </p:nvSpPr>
        <p:spPr>
          <a:xfrm>
            <a:off x="3172000" y="599999"/>
            <a:ext cx="2800000" cy="4328681"/>
          </a:xfrm>
          <a:prstGeom prst="rect">
            <a:avLst/>
          </a:prstGeom>
          <a:solidFill>
            <a:srgbClr val="EAF4FB"/>
          </a:solidFill>
          <a:ln w="19050">
            <a:solidFill>
              <a:srgbClr val="0070C0"/>
            </a:solidFill>
          </a:ln>
        </p:spPr>
        <p:txBody>
          <a:bodyPr wrap="square" lIns="180000" tIns="180000" rIns="180000" bIns="180000">
            <a:noAutofit/>
          </a:bodyPr>
          <a:lstStyle/>
          <a:p>
            <a:pPr>
              <a:lnSpc>
                <a:spcPct val="115000"/>
              </a:lnSpc>
              <a:spcAft>
                <a:spcPts val="400"/>
              </a:spcAft>
            </a:pPr>
            <a:r>
              <a:rPr lang="sk-SK" sz="1800" b="1" dirty="0">
                <a:solidFill>
                  <a:srgbClr val="0070C0"/>
                </a:solidFill>
                <a:latin typeface="Calibri"/>
              </a:rPr>
              <a:t>Zvýšenie výnosov a kvality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Presná výsadba = rovnomerný porast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Optimálne medziriadkové vzdialenosti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Včasná detekcia problémových zón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Variabilná aplikácia podľa pôdnych máp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Priemer: +5 až +15% nárast výnosov</a:t>
            </a:r>
          </a:p>
        </p:txBody>
      </p:sp>
      <p:sp>
        <p:nvSpPr>
          <p:cNvPr id="12" name="Content 12"/>
          <p:cNvSpPr txBox="1">
            <a:spLocks noGrp="1"/>
          </p:cNvSpPr>
          <p:nvPr/>
        </p:nvSpPr>
        <p:spPr>
          <a:xfrm>
            <a:off x="6144000" y="600000"/>
            <a:ext cx="2800000" cy="4328680"/>
          </a:xfrm>
          <a:prstGeom prst="rect">
            <a:avLst/>
          </a:prstGeom>
          <a:solidFill>
            <a:srgbClr val="EAF4FB"/>
          </a:solidFill>
          <a:ln w="19050">
            <a:solidFill>
              <a:srgbClr val="0070C0"/>
            </a:solidFill>
          </a:ln>
        </p:spPr>
        <p:txBody>
          <a:bodyPr wrap="square" lIns="180000" tIns="180000" rIns="180000" bIns="180000">
            <a:noAutofit/>
          </a:bodyPr>
          <a:lstStyle/>
          <a:p>
            <a:pPr>
              <a:lnSpc>
                <a:spcPct val="115000"/>
              </a:lnSpc>
              <a:spcAft>
                <a:spcPts val="400"/>
              </a:spcAft>
            </a:pPr>
            <a:r>
              <a:rPr lang="sk-SK" sz="1800" b="1" dirty="0">
                <a:solidFill>
                  <a:srgbClr val="0070C0"/>
                </a:solidFill>
                <a:latin typeface="Calibri"/>
              </a:rPr>
              <a:t>ROI a strategické prínosy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Návratnosť: 1–4 roky podľa veľkosti farmy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Digitálne záznamy pre dotačné programy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Splnenie požiadaviek Green Deal / F2F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Predpoklad pre ag. roboty a IoT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buChar char="•"/>
            </a:pPr>
            <a:r>
              <a:rPr lang="sk-SK" sz="1600" b="0" dirty="0">
                <a:solidFill>
                  <a:srgbClr val="333333"/>
                </a:solidFill>
                <a:latin typeface="Calibri"/>
              </a:rPr>
              <a:t>Konkurenčná výhoda na trhu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C245C3-5216-B2B1-34E2-7B232C81D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4445" y="71324"/>
            <a:ext cx="636583" cy="4500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3678</TotalTime>
  <Words>683</Words>
  <Application>Microsoft Office PowerPoint</Application>
  <PresentationFormat>On-screen Show (16:9)</PresentationFormat>
  <Paragraphs>109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Trebuchet MS</vt:lpstr>
      <vt:lpstr>Calibri</vt:lpstr>
      <vt:lpstr>Wingdings 3</vt:lpstr>
      <vt:lpstr>Wingdings</vt:lpstr>
      <vt:lpstr>Facet</vt:lpstr>
      <vt:lpstr>MBCD Innovation  GNSS v Presnom Poľnohospodárstve</vt:lpstr>
      <vt:lpstr>Oblasti Aplikovania GNSS v Poľnohospodárstve</vt:lpstr>
      <vt:lpstr>Presnosť GNSS Navigácie – RTK, EGNOS, RTX</vt:lpstr>
      <vt:lpstr>Autonómne Poľnohospodárske stroje</vt:lpstr>
      <vt:lpstr>Elektronické Riadenie Sekcií Postrekovača</vt:lpstr>
      <vt:lpstr>Dronové Postrekovanie s GNSS Navigáciou</vt:lpstr>
      <vt:lpstr>Ekonomické Prínosy GNSS v Poľnohospodárstve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Admin</dc:creator>
  <cp:lastModifiedBy>martin benko</cp:lastModifiedBy>
  <cp:revision>105</cp:revision>
  <dcterms:modified xsi:type="dcterms:W3CDTF">2026-06-11T09:37:32Z</dcterms:modified>
</cp:coreProperties>
</file>